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ardoto Bold" charset="1" panose="00000800000000000000"/>
      <p:regular r:id="rId23"/>
    </p:embeddedFont>
    <p:embeddedFont>
      <p:font typeface="Mardoto" charset="1" panose="00000500000000000000"/>
      <p:regular r:id="rId24"/>
    </p:embeddedFont>
    <p:embeddedFont>
      <p:font typeface="Mardoto Medium" charset="1" panose="00000600000000000000"/>
      <p:regular r:id="rId25"/>
    </p:embeddedFont>
    <p:embeddedFont>
      <p:font typeface="Pyidaungsu" charset="1" panose="020B0502040204020203"/>
      <p:regular r:id="rId26"/>
    </p:embeddedFont>
    <p:embeddedFont>
      <p:font typeface="Mardoto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gif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0515" y="960759"/>
            <a:ext cx="14075341" cy="8160700"/>
            <a:chOff x="0" y="0"/>
            <a:chExt cx="48072262" cy="27871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72263" cy="27871672"/>
            </a:xfrm>
            <a:custGeom>
              <a:avLst/>
              <a:gdLst/>
              <a:ahLst/>
              <a:cxnLst/>
              <a:rect r="r" b="b" t="t" l="l"/>
              <a:pathLst>
                <a:path h="27871672" w="48072263">
                  <a:moveTo>
                    <a:pt x="0" y="0"/>
                  </a:moveTo>
                  <a:lnTo>
                    <a:pt x="0" y="27871672"/>
                  </a:lnTo>
                  <a:lnTo>
                    <a:pt x="48072263" y="27871672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7810712"/>
                  </a:moveTo>
                  <a:lnTo>
                    <a:pt x="59690" y="27810712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7810712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3144826" y="3661921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144826" y="1028700"/>
            <a:ext cx="5544758" cy="2229455"/>
          </a:xfrm>
          <a:custGeom>
            <a:avLst/>
            <a:gdLst/>
            <a:ahLst/>
            <a:cxnLst/>
            <a:rect r="r" b="b" t="t" l="l"/>
            <a:pathLst>
              <a:path h="2229455" w="5544758">
                <a:moveTo>
                  <a:pt x="0" y="0"/>
                </a:moveTo>
                <a:lnTo>
                  <a:pt x="5544758" y="0"/>
                </a:lnTo>
                <a:lnTo>
                  <a:pt x="5544758" y="2229455"/>
                </a:lnTo>
                <a:lnTo>
                  <a:pt x="0" y="2229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" t="0" r="-3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28666" y="5041109"/>
            <a:ext cx="3130296" cy="3356886"/>
          </a:xfrm>
          <a:custGeom>
            <a:avLst/>
            <a:gdLst/>
            <a:ahLst/>
            <a:cxnLst/>
            <a:rect r="r" b="b" t="t" l="l"/>
            <a:pathLst>
              <a:path h="3356886" w="3130296">
                <a:moveTo>
                  <a:pt x="0" y="0"/>
                </a:moveTo>
                <a:lnTo>
                  <a:pt x="3130295" y="0"/>
                </a:lnTo>
                <a:lnTo>
                  <a:pt x="3130295" y="3356886"/>
                </a:lnTo>
                <a:lnTo>
                  <a:pt x="0" y="3356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74415" y="747569"/>
            <a:ext cx="10979048" cy="7331129"/>
            <a:chOff x="0" y="0"/>
            <a:chExt cx="14638731" cy="977483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638"/>
              <a:ext cx="14638731" cy="7655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50"/>
                </a:lnSpc>
              </a:pPr>
            </a:p>
            <a:p>
              <a:pPr algn="l">
                <a:lnSpc>
                  <a:spcPts val="7550"/>
                </a:lnSpc>
              </a:pPr>
              <a:r>
                <a:rPr lang="en-US" sz="6292" spc="-125">
                  <a:solidFill>
                    <a:srgbClr val="FA643F"/>
                  </a:solidFill>
                  <a:latin typeface="Mardoto Bold"/>
                  <a:ea typeface="Mardoto Bold"/>
                  <a:cs typeface="Mardoto Bold"/>
                  <a:sym typeface="Mardoto Bold"/>
                </a:rPr>
                <a:t>Relatório ACCS ADML43 Oficina de Projetos em inteligência artificial </a:t>
              </a:r>
            </a:p>
            <a:p>
              <a:pPr algn="l">
                <a:lnSpc>
                  <a:spcPts val="7550"/>
                </a:lnSpc>
              </a:pPr>
            </a:p>
            <a:p>
              <a:pPr algn="l">
                <a:lnSpc>
                  <a:spcPts val="755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806551"/>
              <a:ext cx="14638731" cy="1968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6"/>
                </a:lnSpc>
              </a:pPr>
              <a:r>
                <a:rPr lang="en-US" sz="2446">
                  <a:solidFill>
                    <a:srgbClr val="000000"/>
                  </a:solidFill>
                  <a:latin typeface="Mardoto"/>
                  <a:ea typeface="Mardoto"/>
                  <a:cs typeface="Mardoto"/>
                  <a:sym typeface="Mardoto"/>
                </a:rPr>
                <a:t>Projeto: Implementação de um Assistente Virtual para Atendimento ao Cliente</a:t>
              </a:r>
            </a:p>
            <a:p>
              <a:pPr algn="l">
                <a:lnSpc>
                  <a:spcPts val="2936"/>
                </a:lnSpc>
              </a:pPr>
            </a:p>
            <a:p>
              <a:pPr algn="l">
                <a:lnSpc>
                  <a:spcPts val="2936"/>
                </a:lnSpc>
              </a:pPr>
              <a:r>
                <a:rPr lang="en-US" sz="2446">
                  <a:solidFill>
                    <a:srgbClr val="000000"/>
                  </a:solidFill>
                  <a:latin typeface="Mardoto"/>
                  <a:ea typeface="Mardoto"/>
                  <a:cs typeface="Mardoto"/>
                  <a:sym typeface="Mardoto"/>
                </a:rPr>
                <a:t>Equipe 7: Ana Clara Almeida Moreira, Daniel Oliveira Santiago da Silva, Emily Santos Sancho, Felipe Carvalho Goes, João Vitor Moreira de Jesus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28715" y="1028700"/>
            <a:ext cx="18745431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125342">
            <a:off x="2514939" y="606211"/>
            <a:ext cx="6518322" cy="6738867"/>
          </a:xfrm>
          <a:custGeom>
            <a:avLst/>
            <a:gdLst/>
            <a:ahLst/>
            <a:cxnLst/>
            <a:rect r="r" b="b" t="t" l="l"/>
            <a:pathLst>
              <a:path h="6738867" w="6518322">
                <a:moveTo>
                  <a:pt x="0" y="0"/>
                </a:moveTo>
                <a:lnTo>
                  <a:pt x="6518322" y="0"/>
                </a:lnTo>
                <a:lnTo>
                  <a:pt x="6518322" y="6738867"/>
                </a:lnTo>
                <a:lnTo>
                  <a:pt x="0" y="673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6690471" y="41275"/>
            <a:ext cx="8484124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02995" y="4060825"/>
            <a:ext cx="68772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Configuração do Ambiente</a:t>
            </a:r>
          </a:p>
        </p:txBody>
      </p:sp>
      <p:sp>
        <p:nvSpPr>
          <p:cNvPr name="AutoShape 6" id="6"/>
          <p:cNvSpPr/>
          <p:nvPr/>
        </p:nvSpPr>
        <p:spPr>
          <a:xfrm>
            <a:off x="9031095" y="4094450"/>
            <a:ext cx="0" cy="6194609"/>
          </a:xfrm>
          <a:prstGeom prst="line">
            <a:avLst/>
          </a:prstGeom>
          <a:ln cap="flat" w="3810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-228696" y="4137025"/>
            <a:ext cx="18898028" cy="19050"/>
          </a:xfrm>
          <a:prstGeom prst="line">
            <a:avLst/>
          </a:prstGeom>
          <a:ln cap="flat" w="3810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031095" y="3963010"/>
            <a:ext cx="10981248" cy="6173177"/>
          </a:xfrm>
          <a:custGeom>
            <a:avLst/>
            <a:gdLst/>
            <a:ahLst/>
            <a:cxnLst/>
            <a:rect r="r" b="b" t="t" l="l"/>
            <a:pathLst>
              <a:path h="6173177" w="10981248">
                <a:moveTo>
                  <a:pt x="0" y="0"/>
                </a:moveTo>
                <a:lnTo>
                  <a:pt x="10981248" y="0"/>
                </a:lnTo>
                <a:lnTo>
                  <a:pt x="10981248" y="6173178"/>
                </a:lnTo>
                <a:lnTo>
                  <a:pt x="0" y="6173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1009650"/>
            <a:ext cx="9501557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20"/>
              </a:lnSpc>
              <a:spcBef>
                <a:spcPct val="0"/>
              </a:spcBef>
            </a:pPr>
            <a:r>
              <a:rPr lang="en-US" sz="8600">
                <a:solidFill>
                  <a:srgbClr val="FA643F"/>
                </a:solidFill>
                <a:latin typeface="Mardoto Bold"/>
                <a:ea typeface="Mardoto Bold"/>
                <a:cs typeface="Mardoto Bold"/>
                <a:sym typeface="Mardoto Bold"/>
              </a:rPr>
              <a:t>TESTES DE PRÉ-PROCESSAMENTO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2995" y="4791075"/>
            <a:ext cx="8131875" cy="452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4"/>
              </a:lnSpc>
            </a:pPr>
            <a:r>
              <a:rPr lang="en-US" sz="3176" spc="31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Primeiro, configuramos o ambiente de trabalho, carregando as bibliotecas necessárias, definindo uma função para carregar os dados e, em seguida, carregando o dataset.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5342">
            <a:off x="2608794" y="1221527"/>
            <a:ext cx="6518322" cy="6738867"/>
          </a:xfrm>
          <a:custGeom>
            <a:avLst/>
            <a:gdLst/>
            <a:ahLst/>
            <a:cxnLst/>
            <a:rect r="r" b="b" t="t" l="l"/>
            <a:pathLst>
              <a:path h="6738867" w="6518322">
                <a:moveTo>
                  <a:pt x="0" y="0"/>
                </a:moveTo>
                <a:lnTo>
                  <a:pt x="6518322" y="0"/>
                </a:lnTo>
                <a:lnTo>
                  <a:pt x="6518322" y="6738867"/>
                </a:lnTo>
                <a:lnTo>
                  <a:pt x="0" y="673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6690471" y="41275"/>
            <a:ext cx="8484124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573788" y="3789650"/>
            <a:ext cx="3932396" cy="9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Os 5 passos </a:t>
            </a:r>
          </a:p>
        </p:txBody>
      </p:sp>
      <p:sp>
        <p:nvSpPr>
          <p:cNvPr name="AutoShape 5" id="5"/>
          <p:cNvSpPr/>
          <p:nvPr/>
        </p:nvSpPr>
        <p:spPr>
          <a:xfrm>
            <a:off x="9124950" y="4709766"/>
            <a:ext cx="0" cy="6194609"/>
          </a:xfrm>
          <a:prstGeom prst="line">
            <a:avLst/>
          </a:prstGeom>
          <a:ln cap="flat" w="3810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12924" y="3770600"/>
            <a:ext cx="18898028" cy="19050"/>
          </a:xfrm>
          <a:prstGeom prst="line">
            <a:avLst/>
          </a:prstGeom>
          <a:ln cap="flat" w="3810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997050" y="76200"/>
            <a:ext cx="1793548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A643F"/>
                </a:solidFill>
                <a:latin typeface="Mardoto Bold"/>
                <a:ea typeface="Mardoto Bold"/>
                <a:cs typeface="Mardoto Bold"/>
                <a:sym typeface="Mardoto Bold"/>
              </a:rPr>
              <a:t>PRÉ-PROCESSAMENTO FLEXÍVEL + HIPERPARÂMETROS DEFINIDOS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6645" y="1977365"/>
            <a:ext cx="13014551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u="sng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Neste método, utilizamos uma abordagem flexível para o pré-processamento e utilizando os hiperparâmetros definidos pela professora para cada modelo de machine learning.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924" y="4333785"/>
            <a:ext cx="8538843" cy="594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93" indent="-334646" lvl="1">
              <a:lnSpc>
                <a:spcPts val="6200"/>
              </a:lnSpc>
              <a:buAutoNum type="arabicPeriod" startAt="1"/>
            </a:pPr>
            <a:r>
              <a:rPr lang="en-US" sz="3100" spc="8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Divisão dos dados:</a:t>
            </a:r>
            <a:r>
              <a:rPr lang="en-US" sz="3100" spc="8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Separamos as features (X) do target (y).</a:t>
            </a:r>
          </a:p>
          <a:p>
            <a:pPr algn="just" marL="669293" indent="-334646" lvl="1">
              <a:lnSpc>
                <a:spcPts val="6200"/>
              </a:lnSpc>
              <a:buAutoNum type="arabicPeriod" startAt="1"/>
            </a:pPr>
            <a:r>
              <a:rPr lang="en-US" sz="3100" spc="8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Divisão treino/teste:</a:t>
            </a:r>
            <a:r>
              <a:rPr lang="en-US" sz="3100" spc="8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Dividimos os dados em conjuntos de treino e teste.</a:t>
            </a:r>
          </a:p>
          <a:p>
            <a:pPr algn="just" marL="669293" indent="-334646" lvl="1">
              <a:lnSpc>
                <a:spcPts val="6200"/>
              </a:lnSpc>
              <a:buAutoNum type="arabicPeriod" startAt="1"/>
            </a:pPr>
            <a:r>
              <a:rPr lang="en-US" sz="3100" spc="8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Normalização</a:t>
            </a:r>
            <a:r>
              <a:rPr lang="en-US" sz="3100" spc="8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: Aplicamos a normalização usando LabelEncoder e One-hot-encoder.</a:t>
            </a:r>
          </a:p>
          <a:p>
            <a:pPr algn="just">
              <a:lnSpc>
                <a:spcPts val="5250"/>
              </a:lnSpc>
            </a:pPr>
          </a:p>
          <a:p>
            <a:pPr algn="just">
              <a:lnSpc>
                <a:spcPts val="52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124950" y="4343310"/>
            <a:ext cx="9040225" cy="540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9"/>
              </a:lnSpc>
            </a:pPr>
            <a:r>
              <a:rPr lang="en-US" sz="30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4.</a:t>
            </a:r>
            <a:r>
              <a:rPr lang="en-US" sz="3099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Treinamento dos modelos:</a:t>
            </a:r>
            <a:r>
              <a:rPr lang="en-US" sz="30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Modelos implementados em Python usando a API Keras sobre a biblioteca Tensorflow e biblioteca Scikit-Learn</a:t>
            </a:r>
          </a:p>
          <a:p>
            <a:pPr algn="ctr">
              <a:lnSpc>
                <a:spcPts val="6199"/>
              </a:lnSpc>
            </a:pPr>
            <a:r>
              <a:rPr lang="en-US" sz="30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5.</a:t>
            </a:r>
            <a:r>
              <a:rPr lang="en-US" sz="3099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Avaliação do modelo: </a:t>
            </a:r>
            <a:r>
              <a:rPr lang="en-US" sz="30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Avaliamos o modelo utilizando o conjunto de teste e imprimimos o relatório de classificação.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5342">
            <a:off x="2608794" y="1221527"/>
            <a:ext cx="6518322" cy="6738867"/>
          </a:xfrm>
          <a:custGeom>
            <a:avLst/>
            <a:gdLst/>
            <a:ahLst/>
            <a:cxnLst/>
            <a:rect r="r" b="b" t="t" l="l"/>
            <a:pathLst>
              <a:path h="6738867" w="6518322">
                <a:moveTo>
                  <a:pt x="0" y="0"/>
                </a:moveTo>
                <a:lnTo>
                  <a:pt x="6518322" y="0"/>
                </a:lnTo>
                <a:lnTo>
                  <a:pt x="6518322" y="6738867"/>
                </a:lnTo>
                <a:lnTo>
                  <a:pt x="0" y="673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6690471" y="41275"/>
            <a:ext cx="8484124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8484" y="4041775"/>
            <a:ext cx="17853257" cy="118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Abordagem 1 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Remover sintomas com valores nulos e dropar todos os exames, HOSPITALIZ e SOROTIPO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9" y="4117975"/>
            <a:ext cx="18898028" cy="19050"/>
          </a:xfrm>
          <a:prstGeom prst="line">
            <a:avLst/>
          </a:prstGeom>
          <a:ln cap="flat" w="3810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699341" y="5529938"/>
            <a:ext cx="8412401" cy="4359496"/>
            <a:chOff x="0" y="0"/>
            <a:chExt cx="2215612" cy="11481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5612" cy="1148180"/>
            </a:xfrm>
            <a:custGeom>
              <a:avLst/>
              <a:gdLst/>
              <a:ahLst/>
              <a:cxnLst/>
              <a:rect r="r" b="b" t="t" l="l"/>
              <a:pathLst>
                <a:path h="1148180" w="2215612">
                  <a:moveTo>
                    <a:pt x="0" y="0"/>
                  </a:moveTo>
                  <a:lnTo>
                    <a:pt x="2215612" y="0"/>
                  </a:lnTo>
                  <a:lnTo>
                    <a:pt x="2215612" y="1148180"/>
                  </a:lnTo>
                  <a:lnTo>
                    <a:pt x="0" y="11481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15612" cy="1195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yidaungsu"/>
                  <a:ea typeface="Pyidaungsu"/>
                  <a:cs typeface="Pyidaungsu"/>
                  <a:sym typeface="Pyidaungsu"/>
                </a:rPr>
                <a:t>symptoms_columns = ['FEBRE', 'MIALGIA', 'CEFALEIA', 'EXANTEMA', 'VOMITO', 'NAUSEA', 'DOR_COSTAS', 'CONJUNTVIT', 'ARTRITE', 'ARTRALGIA', 'PETÉQUIA_N', 'LEUCOPENIA', 'LACO', 'DOR_RETRO']</a:t>
              </a: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yidaungsu"/>
                  <a:ea typeface="Pyidaungsu"/>
                  <a:cs typeface="Pyidaungsu"/>
                  <a:sym typeface="Pyidaungsu"/>
                </a:rPr>
                <a:t>exam_columns =</a:t>
              </a:r>
              <a:r>
                <a:rPr lang="en-US" sz="2000">
                  <a:solidFill>
                    <a:srgbClr val="FFFFFF"/>
                  </a:solidFill>
                  <a:latin typeface="Pyidaungsu"/>
                  <a:ea typeface="Pyidaungsu"/>
                  <a:cs typeface="Pyidaungsu"/>
                  <a:sym typeface="Pyidaungsu"/>
                </a:rPr>
                <a:t>['RES_CHIKS1','RES_CHIKS2','RESUL_PRNT','RESUL_SORO','RESUL_NS1','RESUL_VI_N','RESUL_PCR_','HISTOPA_N','IMUNOH_N']</a:t>
              </a: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yidaungsu"/>
                  <a:ea typeface="Pyidaungsu"/>
                  <a:cs typeface="Pyidaungsu"/>
                  <a:sym typeface="Pyidaungsu"/>
                </a:rPr>
                <a:t>'HOSPITALIZ', 'SOROTIPO’</a:t>
              </a:r>
            </a:p>
            <a:p>
              <a:pPr algn="just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6259" y="132050"/>
            <a:ext cx="17935482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A643F"/>
                </a:solidFill>
                <a:latin typeface="Mardoto Bold"/>
                <a:ea typeface="Mardoto Bold"/>
                <a:cs typeface="Mardoto Bold"/>
                <a:sym typeface="Mardoto Bold"/>
              </a:rPr>
              <a:t>TESTES DE PRÉ-PROCESSAMENTO COM ABORDAGENS ESPECÍFICAS</a:t>
            </a:r>
          </a:p>
          <a:p>
            <a:pPr algn="l" marL="0" indent="0" lvl="0">
              <a:lnSpc>
                <a:spcPts val="74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249161" y="1906269"/>
            <a:ext cx="9997227" cy="1289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58" u="sng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Para enriquecer o relatório de pré-processamento, incluímos novas abordagens que lidam com dados nulos e balanceamento de classes. Aqui estão os detalhes das novas abordagens: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259" y="5355589"/>
            <a:ext cx="9247146" cy="558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1082" indent="-305541" lvl="1">
              <a:lnSpc>
                <a:spcPts val="7075"/>
              </a:lnSpc>
              <a:buAutoNum type="arabicPeriod" startAt="1"/>
            </a:pPr>
            <a:r>
              <a:rPr lang="en-US" sz="2830" spc="73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Remoção de sintomas com valores nulos: </a:t>
            </a:r>
            <a:r>
              <a:rPr lang="en-US" sz="2830" spc="73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Todos os registros com sintomas nulos são removidos.</a:t>
            </a:r>
          </a:p>
          <a:p>
            <a:pPr algn="just" marL="611082" indent="-305541" lvl="1">
              <a:lnSpc>
                <a:spcPts val="7075"/>
              </a:lnSpc>
              <a:buAutoNum type="arabicPeriod" startAt="1"/>
            </a:pPr>
            <a:r>
              <a:rPr lang="en-US" sz="2830" spc="73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Dropar exames, HOSPITALIZ e SOROTIPO: </a:t>
            </a:r>
            <a:r>
              <a:rPr lang="en-US" sz="2830" spc="73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As colunas relacionadas a exames, hospitalização e sorotipo são descartadas.</a:t>
            </a:r>
          </a:p>
          <a:p>
            <a:pPr algn="just">
              <a:lnSpc>
                <a:spcPts val="4454"/>
              </a:lnSpc>
            </a:pPr>
          </a:p>
          <a:p>
            <a:pPr algn="just">
              <a:lnSpc>
                <a:spcPts val="445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16690471" y="41275"/>
            <a:ext cx="8484124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2271" y="2014220"/>
            <a:ext cx="8133859" cy="214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Abordagem 1.1</a:t>
            </a:r>
            <a:r>
              <a:rPr lang="en-US" sz="300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- Remover sintomas com valores nulos e preencher todos os exames, HOSPITALIZ e SOROTIPO nulos com a moda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 flipH="true">
            <a:off x="9163050" y="-160879"/>
            <a:ext cx="0" cy="16863508"/>
          </a:xfrm>
          <a:prstGeom prst="line">
            <a:avLst/>
          </a:prstGeom>
          <a:ln cap="flat" w="3810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6591736" y="5162550"/>
            <a:ext cx="26317613" cy="0"/>
          </a:xfrm>
          <a:prstGeom prst="line">
            <a:avLst/>
          </a:prstGeom>
          <a:ln cap="flat" w="3810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817667" y="6583045"/>
            <a:ext cx="5983917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ardoto Medium"/>
                <a:ea typeface="Mardoto Medium"/>
                <a:cs typeface="Mardoto Medium"/>
                <a:sym typeface="Mardoto Medium"/>
              </a:rPr>
              <a:t>Abordagens 1, 1.1, 2, 2.1</a:t>
            </a:r>
            <a:r>
              <a:rPr lang="en-US" sz="300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Balanceadas - Abordagem 1, 1.1, 2, 2.1, respectivamente, com classificador Binário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42696" y="2014220"/>
            <a:ext cx="8133859" cy="267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Abordagem 2</a:t>
            </a:r>
            <a:r>
              <a:rPr lang="en-US" sz="300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- Preencher valores de sintomas, exames, HOSPITALIZ e SOROTIPO nulos com a moda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2271" y="6583045"/>
            <a:ext cx="8133859" cy="267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Abordagem 2.1</a:t>
            </a:r>
            <a:r>
              <a:rPr lang="en-US" sz="300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- Preencher valores de sintomas nulos com a moda e dropar todos os exames, HOSPITALIZ e SOROTIPO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253" y="3859058"/>
            <a:ext cx="17767494" cy="2568883"/>
          </a:xfrm>
          <a:custGeom>
            <a:avLst/>
            <a:gdLst/>
            <a:ahLst/>
            <a:cxnLst/>
            <a:rect r="r" b="b" t="t" l="l"/>
            <a:pathLst>
              <a:path h="2568883" w="17767494">
                <a:moveTo>
                  <a:pt x="0" y="0"/>
                </a:moveTo>
                <a:lnTo>
                  <a:pt x="17767494" y="0"/>
                </a:lnTo>
                <a:lnTo>
                  <a:pt x="17767494" y="2568884"/>
                </a:lnTo>
                <a:lnTo>
                  <a:pt x="0" y="2568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7033" y="1684824"/>
            <a:ext cx="9193933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latin typeface="Mardoto Bold"/>
                <a:ea typeface="Mardoto Bold"/>
                <a:cs typeface="Mardoto Bold"/>
                <a:sym typeface="Mardoto Bold"/>
              </a:rPr>
              <a:t>RESULTADOS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45193" y="1255821"/>
            <a:ext cx="14075341" cy="7775359"/>
            <a:chOff x="0" y="0"/>
            <a:chExt cx="48072262" cy="265555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72263" cy="26555598"/>
            </a:xfrm>
            <a:custGeom>
              <a:avLst/>
              <a:gdLst/>
              <a:ahLst/>
              <a:cxnLst/>
              <a:rect r="r" b="b" t="t" l="l"/>
              <a:pathLst>
                <a:path h="26555598" w="48072263">
                  <a:moveTo>
                    <a:pt x="0" y="0"/>
                  </a:moveTo>
                  <a:lnTo>
                    <a:pt x="0" y="26555598"/>
                  </a:lnTo>
                  <a:lnTo>
                    <a:pt x="48072263" y="26555598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6494637"/>
                  </a:moveTo>
                  <a:lnTo>
                    <a:pt x="59690" y="26494637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6494637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6220535" y="3729862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809568" y="1487839"/>
            <a:ext cx="9193933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A643F"/>
                </a:solidFill>
                <a:latin typeface="Mardoto Heavy"/>
                <a:ea typeface="Mardoto Heavy"/>
                <a:cs typeface="Mardoto Heavy"/>
                <a:sym typeface="Mardoto Heavy"/>
              </a:rPr>
              <a:t>CONCLUSÃO</a:t>
            </a:r>
          </a:p>
          <a:p>
            <a:pPr algn="ctr">
              <a:lnSpc>
                <a:spcPts val="10800"/>
              </a:lnSpc>
            </a:pPr>
          </a:p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435406" y="3002570"/>
            <a:ext cx="11494916" cy="565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Mardoto Medium"/>
                <a:ea typeface="Mardoto Medium"/>
                <a:cs typeface="Mardoto Medium"/>
                <a:sym typeface="Mardoto Medium"/>
              </a:rPr>
              <a:t>Os testes de pré-processamento ajudam a determinar qual método prepara melhor os dados para o modelo de machine learning, resultando em melhor desempenho e previsões mais precisas. Cada abordagem tem suas vantagens e pode ser escolhida com base nas necessidades específicas do projeto e nos dados disponíveis. Os diferentes métodos de pré-processamento permitem abordar as questões de dados nulos e balanceamento de classes de maneiras variadas. Os métodos balanceados ajudam a garantir que o modelo não seja tendencioso em relação a uma classe específica, enquanto as diferentes formas de tratar dados nulos podem impactar a performance do modelo.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90697" y="1019175"/>
            <a:ext cx="10506607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7600">
                <a:solidFill>
                  <a:srgbClr val="FA643F"/>
                </a:solidFill>
                <a:latin typeface="Mardoto Heavy"/>
                <a:ea typeface="Mardoto Heavy"/>
                <a:cs typeface="Mardoto Heavy"/>
                <a:sym typeface="Mardoto Heavy"/>
              </a:rPr>
              <a:t>FINE-TUNING DE HIPER PARÂMETROS</a:t>
            </a:r>
          </a:p>
          <a:p>
            <a:pPr algn="ctr" marL="0" indent="0" lvl="0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Mardoto Heavy"/>
                <a:ea typeface="Mardoto Heavy"/>
                <a:cs typeface="Mardoto Heavy"/>
                <a:sym typeface="Mardoto Heavy"/>
              </a:rPr>
              <a:t>MELHORES MODELOS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2909" y="3987496"/>
            <a:ext cx="17628011" cy="669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7"/>
              </a:lnSpc>
            </a:pPr>
            <a:r>
              <a:rPr lang="en-US" sz="2898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MLP</a:t>
            </a:r>
            <a:r>
              <a:rPr lang="en-US" sz="2898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: [optimizer=Adam; layers=[100, relu; 1, sigmoid]; loss=binary_crossentropy; loss_weights=0.01; epochs=20] - Accuracy: 0.7012</a:t>
            </a:r>
          </a:p>
          <a:p>
            <a:pPr algn="just">
              <a:lnSpc>
                <a:spcPts val="4057"/>
              </a:lnSpc>
            </a:pPr>
          </a:p>
          <a:p>
            <a:pPr algn="just">
              <a:lnSpc>
                <a:spcPts val="4057"/>
              </a:lnSpc>
            </a:pPr>
            <a:r>
              <a:rPr lang="en-US" sz="2898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KNN:</a:t>
            </a:r>
            <a:r>
              <a:rPr lang="en-US" sz="2898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[n_neighbors=50; weights=uniform; metric=euclidean] - Accuracy: 0.69502*</a:t>
            </a:r>
          </a:p>
          <a:p>
            <a:pPr algn="just">
              <a:lnSpc>
                <a:spcPts val="4057"/>
              </a:lnSpc>
            </a:pPr>
          </a:p>
          <a:p>
            <a:pPr algn="just">
              <a:lnSpc>
                <a:spcPts val="4057"/>
              </a:lnSpc>
            </a:pPr>
            <a:r>
              <a:rPr lang="en-US" sz="2898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Regressão Logística: </a:t>
            </a:r>
            <a:r>
              <a:rPr lang="en-US" sz="2898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[penalty=l2; solver=lbfgs; max_iter=100; C=1.0] - Accuracy: 0.69510</a:t>
            </a:r>
          </a:p>
          <a:p>
            <a:pPr algn="just">
              <a:lnSpc>
                <a:spcPts val="4057"/>
              </a:lnSpc>
            </a:pPr>
          </a:p>
          <a:p>
            <a:pPr algn="just">
              <a:lnSpc>
                <a:spcPts val="4057"/>
              </a:lnSpc>
            </a:pPr>
            <a:r>
              <a:rPr lang="en-US" sz="2898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Árvore de Decisão:</a:t>
            </a:r>
            <a:r>
              <a:rPr lang="en-US" sz="2898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[criterion=log_loss; max_depth=100; min_samples_split=2; min_samples_leaf=50] - Accuracy: 0.70064</a:t>
            </a:r>
          </a:p>
          <a:p>
            <a:pPr algn="just">
              <a:lnSpc>
                <a:spcPts val="4057"/>
              </a:lnSpc>
            </a:pPr>
          </a:p>
          <a:p>
            <a:pPr algn="just">
              <a:lnSpc>
                <a:spcPts val="4057"/>
              </a:lnSpc>
            </a:pPr>
            <a:r>
              <a:rPr lang="en-US" sz="2898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Random Forest:</a:t>
            </a:r>
            <a:r>
              <a:rPr lang="en-US" sz="2898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[criterion=log_loss n_estimators=2000 max_features=sqrt] - Accuracy: 0.69515*</a:t>
            </a:r>
          </a:p>
          <a:p>
            <a:pPr algn="l">
              <a:lnSpc>
                <a:spcPts val="4197"/>
              </a:lnSpc>
            </a:pPr>
          </a:p>
          <a:p>
            <a:pPr algn="l">
              <a:lnSpc>
                <a:spcPts val="419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792543" y="9837271"/>
            <a:ext cx="3208377" cy="30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1"/>
              </a:lnSpc>
              <a:spcBef>
                <a:spcPct val="0"/>
              </a:spcBef>
            </a:pPr>
            <a:r>
              <a:rPr lang="en-US" sz="1758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*Reduced set 100.000 instances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45193" y="1255821"/>
            <a:ext cx="14075341" cy="7775359"/>
            <a:chOff x="0" y="0"/>
            <a:chExt cx="48072262" cy="265555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72263" cy="26555598"/>
            </a:xfrm>
            <a:custGeom>
              <a:avLst/>
              <a:gdLst/>
              <a:ahLst/>
              <a:cxnLst/>
              <a:rect r="r" b="b" t="t" l="l"/>
              <a:pathLst>
                <a:path h="26555598" w="48072263">
                  <a:moveTo>
                    <a:pt x="0" y="0"/>
                  </a:moveTo>
                  <a:lnTo>
                    <a:pt x="0" y="26555598"/>
                  </a:lnTo>
                  <a:lnTo>
                    <a:pt x="48072263" y="26555598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6494637"/>
                  </a:moveTo>
                  <a:lnTo>
                    <a:pt x="59690" y="26494637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6494637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6220535" y="3729862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929561" y="1498853"/>
            <a:ext cx="10506607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latin typeface="Mardoto Heavy"/>
                <a:ea typeface="Mardoto Heavy"/>
                <a:cs typeface="Mardoto Heavy"/>
                <a:sym typeface="Mardoto Heavy"/>
              </a:rPr>
              <a:t>CONCLUSÃO DOS TESTES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10348" y="4203953"/>
            <a:ext cx="12067303" cy="370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8"/>
              </a:lnSpc>
            </a:pPr>
          </a:p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Mardoto Medium"/>
                <a:ea typeface="Mardoto Medium"/>
                <a:cs typeface="Mardoto Medium"/>
                <a:sym typeface="Mardoto Medium"/>
              </a:rPr>
              <a:t>Pelos resultados pode-se observar que apesar dos extensivos testes, pouca acurácia foi ganha com a variação dos hiper parâmetros, levando a conclusão de que o maior potencial para ganho de performance está na melhora do pré-processamento. Isso, contudo, só pode ser feito em trabalho conjunto com a SESAB, pois há dados faltantes e incoerentes na base original que tiveram que ser supostos ou removidos, prejudicando a acurácia dos dados na representação de cenários positivos e negativos.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28715" y="1028700"/>
            <a:ext cx="18745431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71017" y="2919296"/>
            <a:ext cx="5239112" cy="6339004"/>
            <a:chOff x="0" y="0"/>
            <a:chExt cx="17893417" cy="216499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93418" cy="21649937"/>
            </a:xfrm>
            <a:custGeom>
              <a:avLst/>
              <a:gdLst/>
              <a:ahLst/>
              <a:cxnLst/>
              <a:rect r="r" b="b" t="t" l="l"/>
              <a:pathLst>
                <a:path h="21649937" w="17893418">
                  <a:moveTo>
                    <a:pt x="0" y="0"/>
                  </a:moveTo>
                  <a:lnTo>
                    <a:pt x="0" y="21649937"/>
                  </a:lnTo>
                  <a:lnTo>
                    <a:pt x="17893418" y="21649937"/>
                  </a:lnTo>
                  <a:lnTo>
                    <a:pt x="17893418" y="0"/>
                  </a:lnTo>
                  <a:lnTo>
                    <a:pt x="0" y="0"/>
                  </a:lnTo>
                  <a:close/>
                  <a:moveTo>
                    <a:pt x="17832457" y="21588977"/>
                  </a:moveTo>
                  <a:lnTo>
                    <a:pt x="59690" y="21588977"/>
                  </a:lnTo>
                  <a:lnTo>
                    <a:pt x="59690" y="59690"/>
                  </a:lnTo>
                  <a:lnTo>
                    <a:pt x="17832457" y="59690"/>
                  </a:lnTo>
                  <a:lnTo>
                    <a:pt x="17832457" y="21588977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91404" y="1634222"/>
            <a:ext cx="5038372" cy="7098298"/>
            <a:chOff x="0" y="0"/>
            <a:chExt cx="45072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lnTo>
                    <a:pt x="562610" y="4522470"/>
                  </a:ln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110630" t="0" r="-756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6058313" y="4423294"/>
            <a:ext cx="12458395" cy="9525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560848" y="4646237"/>
            <a:ext cx="8934250" cy="523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Objetivo Principal</a:t>
            </a:r>
            <a:r>
              <a:rPr lang="en-US" sz="23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: Desenvolvimento e implementação de um assistente virtual para atendimento ao cliente, utilizando técnicas de inteligência artificial.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Requisitos Funcionais: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O assistente deve ser capaz de responder a perguntas frequentes.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Deve ser integrado com a base de dados SESAB para fornecer informações precisas e atualizadas.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Necessidade de interface amigável para interação com os usuários.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Requisitos Não Funcionais: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Alta disponibilidade e escalabilidade do sistema.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Segurança e privacidade dos dados dos usuários.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Desempenho eficiente, com respostas rápidas às consultas dos usuários.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99647" y="1615172"/>
            <a:ext cx="11807433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latin typeface="Mardoto Bold"/>
                <a:ea typeface="Mardoto Bold"/>
                <a:cs typeface="Mardoto Bold"/>
                <a:sym typeface="Mardoto Bold"/>
              </a:rPr>
              <a:t>GESTÃO DO PROJETO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60848" y="3529697"/>
            <a:ext cx="7344966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Levantamento dos Requisitos do Projeto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38406" y="3897285"/>
            <a:ext cx="19164813" cy="0"/>
          </a:xfrm>
          <a:prstGeom prst="line">
            <a:avLst/>
          </a:prstGeom>
          <a:ln cap="rnd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342717" y="3906810"/>
            <a:ext cx="5608" cy="1846290"/>
          </a:xfrm>
          <a:prstGeom prst="line">
            <a:avLst/>
          </a:prstGeom>
          <a:ln cap="rnd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249440" y="4813286"/>
            <a:ext cx="1860632" cy="19050"/>
          </a:xfrm>
          <a:prstGeom prst="line">
            <a:avLst/>
          </a:prstGeom>
          <a:ln cap="rnd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189750" y="4820245"/>
            <a:ext cx="1846694" cy="19050"/>
          </a:xfrm>
          <a:prstGeom prst="line">
            <a:avLst/>
          </a:prstGeom>
          <a:ln cap="rnd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4008879" y="4820286"/>
            <a:ext cx="1846609" cy="19050"/>
          </a:xfrm>
          <a:prstGeom prst="line">
            <a:avLst/>
          </a:prstGeom>
          <a:ln cap="rnd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805275" y="5753100"/>
            <a:ext cx="3086100" cy="742950"/>
            <a:chOff x="0" y="0"/>
            <a:chExt cx="812800" cy="195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95674"/>
            </a:xfrm>
            <a:custGeom>
              <a:avLst/>
              <a:gdLst/>
              <a:ahLst/>
              <a:cxnLst/>
              <a:rect r="r" b="b" t="t" l="l"/>
              <a:pathLst>
                <a:path h="1956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5674"/>
                  </a:lnTo>
                  <a:lnTo>
                    <a:pt x="0" y="195674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812800" cy="205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Mardoto Bold"/>
                  <a:ea typeface="Mardoto Bold"/>
                  <a:cs typeface="Mardoto Bold"/>
                  <a:sym typeface="Mardoto Bold"/>
                </a:rPr>
                <a:t>CAD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43850" y="5753100"/>
            <a:ext cx="3086100" cy="742950"/>
            <a:chOff x="0" y="0"/>
            <a:chExt cx="812800" cy="1956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95674"/>
            </a:xfrm>
            <a:custGeom>
              <a:avLst/>
              <a:gdLst/>
              <a:ahLst/>
              <a:cxnLst/>
              <a:rect r="r" b="b" t="t" l="l"/>
              <a:pathLst>
                <a:path h="1956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5674"/>
                  </a:lnTo>
                  <a:lnTo>
                    <a:pt x="0" y="195674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812800" cy="205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 u="none">
                  <a:solidFill>
                    <a:srgbClr val="FFFFFF"/>
                  </a:solidFill>
                  <a:latin typeface="Mardoto Bold"/>
                  <a:ea typeface="Mardoto Bold"/>
                  <a:cs typeface="Mardoto Bold"/>
                  <a:sym typeface="Mardoto Bold"/>
                </a:rPr>
                <a:t>T2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62254" y="5753100"/>
            <a:ext cx="3086100" cy="742950"/>
            <a:chOff x="0" y="0"/>
            <a:chExt cx="812800" cy="1956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95674"/>
            </a:xfrm>
            <a:custGeom>
              <a:avLst/>
              <a:gdLst/>
              <a:ahLst/>
              <a:cxnLst/>
              <a:rect r="r" b="b" t="t" l="l"/>
              <a:pathLst>
                <a:path h="1956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5674"/>
                  </a:lnTo>
                  <a:lnTo>
                    <a:pt x="0" y="195674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812800" cy="205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 u="none">
                  <a:solidFill>
                    <a:srgbClr val="FFFFFF"/>
                  </a:solidFill>
                  <a:latin typeface="Mardoto Bold"/>
                  <a:ea typeface="Mardoto Bold"/>
                  <a:cs typeface="Mardoto Bold"/>
                  <a:sym typeface="Mardoto Bold"/>
                </a:rPr>
                <a:t>T3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396625" y="5753100"/>
            <a:ext cx="3086100" cy="742950"/>
            <a:chOff x="0" y="0"/>
            <a:chExt cx="812800" cy="1956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95674"/>
            </a:xfrm>
            <a:custGeom>
              <a:avLst/>
              <a:gdLst/>
              <a:ahLst/>
              <a:cxnLst/>
              <a:rect r="r" b="b" t="t" l="l"/>
              <a:pathLst>
                <a:path h="1956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5674"/>
                  </a:lnTo>
                  <a:lnTo>
                    <a:pt x="0" y="195674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812800" cy="205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 u="none">
                  <a:solidFill>
                    <a:srgbClr val="FFFFFF"/>
                  </a:solidFill>
                  <a:latin typeface="Mardoto Bold"/>
                  <a:ea typeface="Mardoto Bold"/>
                  <a:cs typeface="Mardoto Bold"/>
                  <a:sym typeface="Mardoto Bold"/>
                </a:rPr>
                <a:t>T4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05275" y="6473825"/>
            <a:ext cx="3086100" cy="308610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655066" y="6316476"/>
            <a:ext cx="3086100" cy="3265674"/>
            <a:chOff x="0" y="0"/>
            <a:chExt cx="812800" cy="86009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60095"/>
            </a:xfrm>
            <a:custGeom>
              <a:avLst/>
              <a:gdLst/>
              <a:ahLst/>
              <a:cxnLst/>
              <a:rect r="r" b="b" t="t" l="l"/>
              <a:pathLst>
                <a:path h="8600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60095"/>
                  </a:lnTo>
                  <a:lnTo>
                    <a:pt x="0" y="860095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917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ardoto"/>
                  <a:ea typeface="Mardoto"/>
                  <a:cs typeface="Mardoto"/>
                  <a:sym typeface="Mardoto"/>
                </a:rPr>
                <a:t>Limpeza, transformação e redução de dimensionalidade dos dados.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62254" y="6316476"/>
            <a:ext cx="3086100" cy="3265674"/>
            <a:chOff x="0" y="0"/>
            <a:chExt cx="812800" cy="86009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60095"/>
            </a:xfrm>
            <a:custGeom>
              <a:avLst/>
              <a:gdLst/>
              <a:ahLst/>
              <a:cxnLst/>
              <a:rect r="r" b="b" t="t" l="l"/>
              <a:pathLst>
                <a:path h="8600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60095"/>
                  </a:lnTo>
                  <a:lnTo>
                    <a:pt x="0" y="860095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917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383791" y="6473825"/>
            <a:ext cx="3086100" cy="2464834"/>
            <a:chOff x="0" y="0"/>
            <a:chExt cx="812800" cy="64917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649174"/>
            </a:xfrm>
            <a:custGeom>
              <a:avLst/>
              <a:gdLst/>
              <a:ahLst/>
              <a:cxnLst/>
              <a:rect r="r" b="b" t="t" l="l"/>
              <a:pathLst>
                <a:path h="6491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49174"/>
                  </a:lnTo>
                  <a:lnTo>
                    <a:pt x="0" y="649174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2800" cy="706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983745" y="6767411"/>
            <a:ext cx="2694442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Coleta e Análise de Dados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50895" y="6757886"/>
            <a:ext cx="269444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Pré-processamento dos Dados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26437" y="6757886"/>
            <a:ext cx="2694442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Desenvolvimento de Algoritmos</a:t>
            </a:r>
            <a:r>
              <a:rPr lang="en-US" sz="200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Implementação de algoritmos de machine learning para classificação e predição.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410354" y="6772275"/>
            <a:ext cx="3086100" cy="216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0003" indent="-225001" lvl="1">
              <a:lnSpc>
                <a:spcPts val="2918"/>
              </a:lnSpc>
              <a:buFont typeface="Arial"/>
              <a:buChar char="•"/>
            </a:pPr>
            <a:r>
              <a:rPr lang="en-US" sz="2084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Avaliação e Validação</a:t>
            </a:r>
          </a:p>
          <a:p>
            <a:pPr algn="ctr" marL="450003" indent="-225001" lvl="1">
              <a:lnSpc>
                <a:spcPts val="2918"/>
              </a:lnSpc>
              <a:buFont typeface="Arial"/>
              <a:buChar char="•"/>
            </a:pPr>
            <a:r>
              <a:rPr lang="en-US" sz="2084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Implementação do Assistente Virtual</a:t>
            </a:r>
          </a:p>
          <a:p>
            <a:pPr algn="ctr" marL="450003" indent="-225001" lvl="1">
              <a:lnSpc>
                <a:spcPts val="2918"/>
              </a:lnSpc>
              <a:buFont typeface="Arial"/>
              <a:buChar char="•"/>
            </a:pPr>
            <a:r>
              <a:rPr lang="en-US" sz="2084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Produtização e Deploy</a:t>
            </a:r>
          </a:p>
          <a:p>
            <a:pPr algn="ctr">
              <a:lnSpc>
                <a:spcPts val="2918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2637430" y="815875"/>
            <a:ext cx="13849648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latin typeface="Mardoto"/>
                <a:ea typeface="Mardoto"/>
                <a:cs typeface="Mardoto"/>
                <a:sym typeface="Mardoto"/>
              </a:rPr>
              <a:t>DEFINIÇÃO DO ESCOPO MACRO DE TRABALHO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027973" y="9201150"/>
            <a:ext cx="523132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FA643F"/>
                </a:solidFill>
                <a:latin typeface="Mardoto Medium"/>
                <a:ea typeface="Mardoto Medium"/>
                <a:cs typeface="Mardoto Medium"/>
                <a:sym typeface="Mardoto Medium"/>
              </a:rPr>
              <a:t>Voltar à página de conteúdo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00081" y="7690701"/>
            <a:ext cx="2496488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Extração de dados relevantes da base SESAB e análise preliminar.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23775" y="1422317"/>
            <a:ext cx="5232069" cy="5138854"/>
            <a:chOff x="0" y="0"/>
            <a:chExt cx="17869362" cy="17551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69362" cy="17551002"/>
            </a:xfrm>
            <a:custGeom>
              <a:avLst/>
              <a:gdLst/>
              <a:ahLst/>
              <a:cxnLst/>
              <a:rect r="r" b="b" t="t" l="l"/>
              <a:pathLst>
                <a:path h="17551002" w="17869362">
                  <a:moveTo>
                    <a:pt x="0" y="0"/>
                  </a:moveTo>
                  <a:lnTo>
                    <a:pt x="0" y="17551002"/>
                  </a:lnTo>
                  <a:lnTo>
                    <a:pt x="17869362" y="17551002"/>
                  </a:lnTo>
                  <a:lnTo>
                    <a:pt x="17869362" y="0"/>
                  </a:lnTo>
                  <a:lnTo>
                    <a:pt x="0" y="0"/>
                  </a:lnTo>
                  <a:close/>
                  <a:moveTo>
                    <a:pt x="17808403" y="17490041"/>
                  </a:moveTo>
                  <a:lnTo>
                    <a:pt x="59690" y="17490041"/>
                  </a:lnTo>
                  <a:lnTo>
                    <a:pt x="59690" y="59690"/>
                  </a:lnTo>
                  <a:lnTo>
                    <a:pt x="17808403" y="59690"/>
                  </a:lnTo>
                  <a:lnTo>
                    <a:pt x="17808403" y="17490041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-673748" y="4376062"/>
            <a:ext cx="1169752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26435" y="2520315"/>
            <a:ext cx="6451865" cy="5832486"/>
            <a:chOff x="0" y="0"/>
            <a:chExt cx="6350000" cy="574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1"/>
                  </a:cubicBezTo>
                  <a:lnTo>
                    <a:pt x="6177280" y="3553461"/>
                  </a:lnTo>
                  <a:cubicBezTo>
                    <a:pt x="6287770" y="3450591"/>
                    <a:pt x="6351270" y="3307081"/>
                    <a:pt x="6351270" y="3155951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36715" t="-8439" r="-1033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91743" y="627273"/>
            <a:ext cx="13260625" cy="2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22"/>
              </a:lnSpc>
              <a:spcBef>
                <a:spcPct val="0"/>
              </a:spcBef>
            </a:pPr>
            <a:r>
              <a:rPr lang="en-US" sz="7185">
                <a:solidFill>
                  <a:srgbClr val="FA643F"/>
                </a:solidFill>
                <a:latin typeface="Mardoto Bold"/>
                <a:ea typeface="Mardoto Bold"/>
                <a:cs typeface="Mardoto Bold"/>
                <a:sym typeface="Mardoto Bold"/>
              </a:rPr>
              <a:t>CRIAÇÃO DOS AMBIENTES DE GESTÃO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7973" y="9201150"/>
            <a:ext cx="523132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FA643F"/>
                </a:solidFill>
                <a:latin typeface="Mardoto Medium"/>
                <a:ea typeface="Mardoto Medium"/>
                <a:cs typeface="Mardoto Medium"/>
                <a:sym typeface="Mardoto Medium"/>
              </a:rPr>
              <a:t>Voltar à página de conteúdo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925069"/>
            <a:ext cx="10426435" cy="143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Ferramentas Utilizadas: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Trello: Para gestão de tarefas e acompanhamento do progresso do projeto.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1743" y="5697614"/>
            <a:ext cx="9381822" cy="386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Ambientes Criados:</a:t>
            </a:r>
          </a:p>
          <a:p>
            <a:pPr algn="l" marL="526910" indent="-263455" lvl="1">
              <a:lnSpc>
                <a:spcPts val="3416"/>
              </a:lnSpc>
              <a:buFont typeface="Arial"/>
              <a:buChar char="•"/>
            </a:pPr>
            <a:r>
              <a:rPr lang="en-US" sz="244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Ambiente de Desenvolvimento: Configurado com todas as ferramentas e bibliotecas necessárias para o desenvolvimento do projeto.</a:t>
            </a:r>
          </a:p>
          <a:p>
            <a:pPr algn="l" marL="526910" indent="-263455" lvl="1">
              <a:lnSpc>
                <a:spcPts val="3416"/>
              </a:lnSpc>
              <a:buFont typeface="Arial"/>
              <a:buChar char="•"/>
            </a:pPr>
            <a:r>
              <a:rPr lang="en-US" sz="244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Ambiente de Teste: Utilizado para testes e validação dos modelos antes do deploy.</a:t>
            </a:r>
          </a:p>
          <a:p>
            <a:pPr algn="l" marL="526910" indent="-263455" lvl="1">
              <a:lnSpc>
                <a:spcPts val="3416"/>
              </a:lnSpc>
              <a:buFont typeface="Arial"/>
              <a:buChar char="•"/>
            </a:pPr>
            <a:r>
              <a:rPr lang="en-US" sz="244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Ambiente de Produção: Configurado para deploy do assistente virtual, garantindo alta disponibilidade e escalabilidade.</a:t>
            </a:r>
          </a:p>
          <a:p>
            <a:pPr algn="l">
              <a:lnSpc>
                <a:spcPts val="341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978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958" y="-23835"/>
            <a:ext cx="18521958" cy="10310835"/>
          </a:xfrm>
          <a:custGeom>
            <a:avLst/>
            <a:gdLst/>
            <a:ahLst/>
            <a:cxnLst/>
            <a:rect r="r" b="b" t="t" l="l"/>
            <a:pathLst>
              <a:path h="10310835" w="18521958">
                <a:moveTo>
                  <a:pt x="0" y="0"/>
                </a:moveTo>
                <a:lnTo>
                  <a:pt x="18521958" y="0"/>
                </a:lnTo>
                <a:lnTo>
                  <a:pt x="18521958" y="10310835"/>
                </a:lnTo>
                <a:lnTo>
                  <a:pt x="0" y="1031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" r="-34988" b="-86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78180" cy="1729082"/>
          </a:xfrm>
          <a:custGeom>
            <a:avLst/>
            <a:gdLst/>
            <a:ahLst/>
            <a:cxnLst/>
            <a:rect r="r" b="b" t="t" l="l"/>
            <a:pathLst>
              <a:path h="1729082" w="1578180">
                <a:moveTo>
                  <a:pt x="0" y="0"/>
                </a:moveTo>
                <a:lnTo>
                  <a:pt x="1578180" y="0"/>
                </a:lnTo>
                <a:lnTo>
                  <a:pt x="1578180" y="1729082"/>
                </a:lnTo>
                <a:lnTo>
                  <a:pt x="0" y="1729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09820" y="0"/>
            <a:ext cx="1567860" cy="1717775"/>
          </a:xfrm>
          <a:custGeom>
            <a:avLst/>
            <a:gdLst/>
            <a:ahLst/>
            <a:cxnLst/>
            <a:rect r="r" b="b" t="t" l="l"/>
            <a:pathLst>
              <a:path h="1717775" w="1567860">
                <a:moveTo>
                  <a:pt x="0" y="0"/>
                </a:moveTo>
                <a:lnTo>
                  <a:pt x="1567860" y="0"/>
                </a:lnTo>
                <a:lnTo>
                  <a:pt x="1567860" y="1717775"/>
                </a:lnTo>
                <a:lnTo>
                  <a:pt x="0" y="1717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8180" y="1009650"/>
            <a:ext cx="15131639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latin typeface="Mardoto Bold"/>
                <a:ea typeface="Mardoto Bold"/>
                <a:cs typeface="Mardoto Bold"/>
                <a:sym typeface="Mardoto Bold"/>
              </a:rPr>
              <a:t>PRÉ-PROCESSAMENTO DOS 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467841"/>
            <a:ext cx="9890259" cy="59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9"/>
              </a:lnSpc>
            </a:pPr>
            <a:r>
              <a:rPr lang="en-US" sz="4299" spc="214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    </a:t>
            </a:r>
            <a:r>
              <a:rPr lang="en-US" sz="4299" spc="214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Desafios Iniciais</a:t>
            </a:r>
          </a:p>
          <a:p>
            <a:pPr algn="l" marL="669285" indent="-334642" lvl="1">
              <a:lnSpc>
                <a:spcPts val="7749"/>
              </a:lnSpc>
              <a:buFont typeface="Arial"/>
              <a:buChar char="•"/>
            </a:pPr>
            <a:r>
              <a:rPr lang="en-US" sz="3099" spc="154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Dificuldades com a base de dados: A base continha muitas variáveis com escalas e tipos de dados distintos, o que dificultava as análises iniciais.  Dimensionalidade alta.</a:t>
            </a:r>
          </a:p>
          <a:p>
            <a:pPr algn="l">
              <a:lnSpc>
                <a:spcPts val="5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150371" y="3891231"/>
            <a:ext cx="7751175" cy="621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7"/>
              </a:lnSpc>
            </a:pPr>
          </a:p>
          <a:p>
            <a:pPr algn="ctr" marL="669291" indent="-334646" lvl="1">
              <a:lnSpc>
                <a:spcPts val="7068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Estudo do dicionário Compreensão de cada coluna presente na base de dados.</a:t>
            </a:r>
          </a:p>
          <a:p>
            <a:pPr algn="ctr" marL="669291" indent="-334646" lvl="1">
              <a:lnSpc>
                <a:spcPts val="7068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Identificação das colunas. </a:t>
            </a:r>
          </a:p>
          <a:p>
            <a:pPr algn="ctr" marL="669291" indent="-334646" lvl="1">
              <a:lnSpc>
                <a:spcPts val="7068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Determinação de colunas necessárias e desnecessárias.</a:t>
            </a:r>
          </a:p>
          <a:p>
            <a:pPr algn="ctr">
              <a:lnSpc>
                <a:spcPts val="706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69863" y="3915516"/>
            <a:ext cx="7631683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Análise do Dicionário de Dados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425" y="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54468" y="76960"/>
            <a:ext cx="1633532" cy="1903480"/>
          </a:xfrm>
          <a:custGeom>
            <a:avLst/>
            <a:gdLst/>
            <a:ahLst/>
            <a:cxnLst/>
            <a:rect r="r" b="b" t="t" l="l"/>
            <a:pathLst>
              <a:path h="1903480" w="1633532">
                <a:moveTo>
                  <a:pt x="0" y="0"/>
                </a:moveTo>
                <a:lnTo>
                  <a:pt x="1633532" y="0"/>
                </a:lnTo>
                <a:lnTo>
                  <a:pt x="1633532" y="1903480"/>
                </a:lnTo>
                <a:lnTo>
                  <a:pt x="0" y="190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8180" y="1009650"/>
            <a:ext cx="15131639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latin typeface="Mardoto Bold"/>
                <a:ea typeface="Mardoto Bold"/>
                <a:cs typeface="Mardoto Bold"/>
                <a:sym typeface="Mardoto Bold"/>
              </a:rPr>
              <a:t>FILTRAGEM DE VARIÁVEIS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96006"/>
            <a:ext cx="9144000" cy="587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8"/>
              </a:lnSpc>
            </a:pPr>
            <a:r>
              <a:rPr lang="en-US" sz="1803" spc="90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 </a:t>
            </a:r>
          </a:p>
          <a:p>
            <a:pPr algn="l" marL="629695" indent="-314848" lvl="1">
              <a:lnSpc>
                <a:spcPts val="7291"/>
              </a:lnSpc>
              <a:buFont typeface="Arial"/>
              <a:buChar char="•"/>
            </a:pPr>
            <a:r>
              <a:rPr lang="en-US" sz="2916" spc="145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Remoção de colunas não relevantes: Exclusão das colunas que não contribuíam para os objetivos do projeto.</a:t>
            </a:r>
          </a:p>
          <a:p>
            <a:pPr algn="l" marL="629695" indent="-314848" lvl="1">
              <a:lnSpc>
                <a:spcPts val="7291"/>
              </a:lnSpc>
              <a:buFont typeface="Arial"/>
              <a:buChar char="•"/>
            </a:pPr>
            <a:r>
              <a:rPr lang="en-US" sz="2916" spc="145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Alinhamento da base de dados: Adequação da base de dados aos objetivos estabelecidos.</a:t>
            </a:r>
          </a:p>
          <a:p>
            <a:pPr algn="l" marL="280693" indent="-140346" lvl="1">
              <a:lnSpc>
                <a:spcPts val="3250"/>
              </a:lnSpc>
              <a:buFont typeface="Arial"/>
              <a:buChar char="•"/>
            </a:pPr>
          </a:p>
          <a:p>
            <a:pPr algn="l">
              <a:lnSpc>
                <a:spcPts val="209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86101"/>
            <a:ext cx="5499021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     Definição e colunas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0912803" y="6032822"/>
            <a:ext cx="136333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2276136" y="4126235"/>
            <a:ext cx="4983164" cy="342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3000" spc="15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Necessário analisar o dicionário de dados</a:t>
            </a:r>
          </a:p>
          <a:p>
            <a:pPr algn="ctr">
              <a:lnSpc>
                <a:spcPts val="6250"/>
              </a:lnSpc>
            </a:pPr>
            <a:r>
              <a:rPr lang="en-US" sz="2500" spc="125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C</a:t>
            </a:r>
            <a:r>
              <a:rPr lang="en-US" sz="2500" spc="125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ompreensão de cada coluna presente na base de dados.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4040403"/>
            <a:ext cx="18288000" cy="0"/>
          </a:xfrm>
          <a:prstGeom prst="line">
            <a:avLst/>
          </a:prstGeom>
          <a:ln cap="flat" w="3810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-56424" y="5013636"/>
            <a:ext cx="9200424" cy="4617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863" indent="-338932" lvl="1">
              <a:lnSpc>
                <a:spcPts val="6185"/>
              </a:lnSpc>
              <a:buFont typeface="Arial"/>
              <a:buChar char="•"/>
            </a:pPr>
            <a:r>
              <a:rPr lang="en-US" sz="3139" spc="106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Números de unidades hospitalares.</a:t>
            </a:r>
          </a:p>
          <a:p>
            <a:pPr algn="l" marL="677863" indent="-338932" lvl="1">
              <a:lnSpc>
                <a:spcPts val="6185"/>
              </a:lnSpc>
              <a:buFont typeface="Arial"/>
              <a:buChar char="•"/>
            </a:pPr>
            <a:r>
              <a:rPr lang="en-US" sz="3139" spc="106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Telefones.</a:t>
            </a:r>
          </a:p>
          <a:p>
            <a:pPr algn="l" marL="677863" indent="-338932" lvl="1">
              <a:lnSpc>
                <a:spcPts val="6185"/>
              </a:lnSpc>
              <a:buFont typeface="Arial"/>
              <a:buChar char="•"/>
            </a:pPr>
            <a:r>
              <a:rPr lang="en-US" sz="3139" spc="106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Datas de investigação, exames, internação e coletas devido à redundância.</a:t>
            </a:r>
          </a:p>
          <a:p>
            <a:pPr algn="l" marL="677863" indent="-338932" lvl="1">
              <a:lnSpc>
                <a:spcPts val="6185"/>
              </a:lnSpc>
              <a:buFont typeface="Arial"/>
              <a:buChar char="•"/>
            </a:pPr>
            <a:r>
              <a:rPr lang="en-US" sz="3139" spc="106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Variáveis de acompanhamento do paciente após diagnóstico.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9144000" y="4040403"/>
            <a:ext cx="0" cy="6492240"/>
          </a:xfrm>
          <a:prstGeom prst="line">
            <a:avLst/>
          </a:prstGeom>
          <a:ln cap="flat" w="3810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44596" y="1942330"/>
            <a:ext cx="2029409" cy="2098073"/>
          </a:xfrm>
          <a:custGeom>
            <a:avLst/>
            <a:gdLst/>
            <a:ahLst/>
            <a:cxnLst/>
            <a:rect r="r" b="b" t="t" l="l"/>
            <a:pathLst>
              <a:path h="2098073" w="2029409">
                <a:moveTo>
                  <a:pt x="0" y="0"/>
                </a:moveTo>
                <a:lnTo>
                  <a:pt x="2029408" y="0"/>
                </a:lnTo>
                <a:lnTo>
                  <a:pt x="2029408" y="2098073"/>
                </a:lnTo>
                <a:lnTo>
                  <a:pt x="0" y="2098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6424" y="8681615"/>
            <a:ext cx="1886670" cy="1605385"/>
          </a:xfrm>
          <a:custGeom>
            <a:avLst/>
            <a:gdLst/>
            <a:ahLst/>
            <a:cxnLst/>
            <a:rect r="r" b="b" t="t" l="l"/>
            <a:pathLst>
              <a:path h="1605385" w="1886670">
                <a:moveTo>
                  <a:pt x="0" y="0"/>
                </a:moveTo>
                <a:lnTo>
                  <a:pt x="1886670" y="0"/>
                </a:lnTo>
                <a:lnTo>
                  <a:pt x="1886670" y="1605385"/>
                </a:lnTo>
                <a:lnTo>
                  <a:pt x="0" y="1605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44596" y="7716174"/>
            <a:ext cx="2117425" cy="2570826"/>
          </a:xfrm>
          <a:custGeom>
            <a:avLst/>
            <a:gdLst/>
            <a:ahLst/>
            <a:cxnLst/>
            <a:rect r="r" b="b" t="t" l="l"/>
            <a:pathLst>
              <a:path h="2570826" w="2117425">
                <a:moveTo>
                  <a:pt x="0" y="0"/>
                </a:moveTo>
                <a:lnTo>
                  <a:pt x="2117425" y="0"/>
                </a:lnTo>
                <a:lnTo>
                  <a:pt x="2117425" y="2570826"/>
                </a:lnTo>
                <a:lnTo>
                  <a:pt x="0" y="2570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-24491"/>
            <a:ext cx="18288000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latin typeface="Mardoto Bold"/>
                <a:ea typeface="Mardoto Bold"/>
                <a:cs typeface="Mardoto Bold"/>
                <a:sym typeface="Mardoto Bold"/>
              </a:rPr>
              <a:t>CONCLUSÕES DA ANÁLISE DO DICIONÁRIO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6670" y="3954678"/>
            <a:ext cx="5314236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Variáveis descartadas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47347" y="3954678"/>
            <a:ext cx="459331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Mardoto Bold"/>
                <a:ea typeface="Mardoto Bold"/>
                <a:cs typeface="Mardoto Bold"/>
                <a:sym typeface="Mardoto Bold"/>
              </a:rPr>
              <a:t>Variáveis mantidas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74881" y="4905375"/>
            <a:ext cx="9200424" cy="383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863" indent="-338932" lvl="1">
              <a:lnSpc>
                <a:spcPts val="6185"/>
              </a:lnSpc>
              <a:buFont typeface="Arial"/>
              <a:buChar char="•"/>
            </a:pPr>
            <a:r>
              <a:rPr lang="en-US" sz="3139" spc="106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Sintomas.</a:t>
            </a:r>
          </a:p>
          <a:p>
            <a:pPr algn="l" marL="677863" indent="-338932" lvl="1">
              <a:lnSpc>
                <a:spcPts val="6185"/>
              </a:lnSpc>
              <a:buFont typeface="Arial"/>
              <a:buChar char="•"/>
            </a:pPr>
            <a:r>
              <a:rPr lang="en-US" sz="3139" spc="106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Resultados de Exames</a:t>
            </a:r>
          </a:p>
          <a:p>
            <a:pPr algn="l" marL="677863" indent="-338932" lvl="1">
              <a:lnSpc>
                <a:spcPts val="6185"/>
              </a:lnSpc>
              <a:buFont typeface="Arial"/>
              <a:buChar char="•"/>
            </a:pPr>
            <a:r>
              <a:rPr lang="en-US" sz="3139" spc="106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Hospitalização</a:t>
            </a:r>
          </a:p>
          <a:p>
            <a:pPr algn="l" marL="677863" indent="-338932" lvl="1">
              <a:lnSpc>
                <a:spcPts val="6185"/>
              </a:lnSpc>
              <a:buFont typeface="Arial"/>
              <a:buChar char="•"/>
            </a:pPr>
            <a:r>
              <a:rPr lang="en-US" sz="3139" spc="106">
                <a:solidFill>
                  <a:srgbClr val="000000"/>
                </a:solidFill>
                <a:latin typeface="Mardoto"/>
                <a:ea typeface="Mardoto"/>
                <a:cs typeface="Mardoto"/>
                <a:sym typeface="Mardoto"/>
              </a:rPr>
              <a:t>CLASSI_FIN (definida como alvo para os modelos de predição).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DAGJvPWMsL8</dc:identifier>
  <dcterms:modified xsi:type="dcterms:W3CDTF">2011-08-01T06:04:30Z</dcterms:modified>
  <cp:revision>1</cp:revision>
  <dc:title>Apresentação</dc:title>
</cp:coreProperties>
</file>